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33"/>
    <a:srgbClr val="003366"/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>
        <p:scale>
          <a:sx n="60" d="100"/>
          <a:sy n="60" d="100"/>
        </p:scale>
        <p:origin x="-1164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14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58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DF01D-F5AD-4A12-A378-8FA67175A2A2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323F-0BC2-4B93-9503-3C9058B23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97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32385-B380-42EB-9727-F8778D76E03F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D1291-6878-4FF1-A114-2E6AF9CD9C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1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u.edu/~burtonl/flash/SandBox.html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Audience: grade 6-8 math teachers, special education teachers,</a:t>
            </a:r>
            <a:r>
              <a:rPr lang="en-US" baseline="0" dirty="0" smtClean="0"/>
              <a:t> curriculum directors , building administrators</a:t>
            </a:r>
            <a:endParaRPr lang="en-US" dirty="0" smtClean="0"/>
          </a:p>
          <a:p>
            <a:r>
              <a:rPr lang="en-US" dirty="0" smtClean="0"/>
              <a:t>Teachers expected to already to have a working knowledge</a:t>
            </a:r>
            <a:r>
              <a:rPr lang="en-US" baseline="0" dirty="0" smtClean="0"/>
              <a:t> of the mathematical practice standards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Cluster heading for the standards</a:t>
            </a:r>
            <a:r>
              <a:rPr lang="en-US" baseline="0" dirty="0" smtClean="0"/>
              <a:t> this PD highlights.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8085F-9183-4AA8-B38B-471DE023227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63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teachers to highlight words or phrases</a:t>
            </a:r>
            <a:r>
              <a:rPr lang="en-US" baseline="0" dirty="0" smtClean="0"/>
              <a:t> in standard that may indicate what students will be able to do and understand</a:t>
            </a:r>
          </a:p>
          <a:p>
            <a:r>
              <a:rPr lang="en-US" baseline="0" dirty="0" smtClean="0"/>
              <a:t>Emphasize composing and decomposing shapes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Ask teachers to highlight words or phrases</a:t>
            </a:r>
            <a:r>
              <a:rPr lang="en-US" baseline="0" dirty="0" smtClean="0"/>
              <a:t> in standard that may indicate what students will be able to do and understand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Materials needed: Little Bo Peep task sheet, graph paper, pencils, rulers, chart</a:t>
            </a:r>
            <a:r>
              <a:rPr lang="en-US" baseline="0" dirty="0" smtClean="0"/>
              <a:t> paper, markers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Questions to consider:  what if students connected points in a convex polygon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Have participants record</a:t>
            </a:r>
            <a:r>
              <a:rPr lang="en-US" baseline="0" dirty="0" smtClean="0"/>
              <a:t> their responses on the reflection sheet in their packet</a:t>
            </a:r>
          </a:p>
          <a:p>
            <a:r>
              <a:rPr lang="en-US" baseline="0" dirty="0" smtClean="0"/>
              <a:t>Questions to consider:  what if students connected points in a way that doesn’t form a polygon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D1291-6878-4FF1-A114-2E6AF9CD9C9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grade 6</a:t>
            </a:r>
            <a:r>
              <a:rPr lang="en-US" baseline="0" dirty="0" smtClean="0"/>
              <a:t> students have had experiences with 3-D shapes through nets and volume </a:t>
            </a:r>
            <a:r>
              <a:rPr lang="en-US" baseline="0" dirty="0" err="1" smtClean="0"/>
              <a:t>activites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8085F-9183-4AA8-B38B-471DE023227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78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Cubes, computers(optional), activity sheet, </a:t>
            </a:r>
            <a:r>
              <a:rPr lang="en-US" dirty="0" err="1" smtClean="0"/>
              <a:t>www.learner.org</a:t>
            </a:r>
            <a:r>
              <a:rPr lang="en-US" dirty="0" smtClean="0"/>
              <a:t>/courses/</a:t>
            </a:r>
            <a:r>
              <a:rPr lang="en-US" dirty="0" err="1" smtClean="0"/>
              <a:t>learningmath</a:t>
            </a:r>
            <a:r>
              <a:rPr lang="en-US" dirty="0" smtClean="0"/>
              <a:t>/geometry/session9/</a:t>
            </a:r>
            <a:r>
              <a:rPr lang="en-US" dirty="0" err="1" smtClean="0"/>
              <a:t>part_c</a:t>
            </a:r>
            <a:r>
              <a:rPr lang="en-US" dirty="0" smtClean="0"/>
              <a:t>/</a:t>
            </a:r>
            <a:r>
              <a:rPr lang="en-US" dirty="0" err="1" smtClean="0"/>
              <a:t>index.html</a:t>
            </a:r>
            <a:endParaRPr lang="en-US" dirty="0" smtClean="0"/>
          </a:p>
          <a:p>
            <a:r>
              <a:rPr lang="en-US" dirty="0" smtClean="0"/>
              <a:t>May need to discuss end</a:t>
            </a:r>
            <a:r>
              <a:rPr lang="en-US" baseline="0" dirty="0" smtClean="0"/>
              <a:t> face. </a:t>
            </a:r>
            <a:r>
              <a:rPr lang="en-US" baseline="0" dirty="0" smtClean="0"/>
              <a:t>Base</a:t>
            </a:r>
          </a:p>
          <a:p>
            <a:r>
              <a:rPr lang="en-US" dirty="0" smtClean="0"/>
              <a:t>Cuts made parallel will take the shape of the base; cuts made perpendicular will take the shape of the lateral (side) face.</a:t>
            </a:r>
          </a:p>
          <a:p>
            <a:r>
              <a:rPr lang="en-US" smtClean="0"/>
              <a:t>Cuts made at an angle through the right rectangular prism will produce a parallelogram.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8085F-9183-4AA8-B38B-471DE023227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41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3"/>
              </a:rPr>
              <a:t>www.wou.edu/~burtonl/flash/SandBox.html</a:t>
            </a:r>
            <a:r>
              <a:rPr lang="en-US" dirty="0" smtClean="0"/>
              <a:t>  This applet could also</a:t>
            </a:r>
            <a:r>
              <a:rPr lang="en-US" baseline="0" dirty="0" smtClean="0"/>
              <a:t> be used for more advanced students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48085F-9183-4AA8-B38B-471DE023227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5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33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14400"/>
            <a:ext cx="9144000" cy="14478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IM&amp;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6248400" cy="133771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9" name="TextBox 18"/>
          <p:cNvSpPr txBox="1"/>
          <p:nvPr userDrawn="1"/>
        </p:nvSpPr>
        <p:spPr>
          <a:xfrm>
            <a:off x="6324600" y="1145738"/>
            <a:ext cx="2514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Georgia" pitchFamily="18" charset="0"/>
              </a:rPr>
              <a:t>CCSSM</a:t>
            </a:r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Georgia" pitchFamily="18" charset="0"/>
              </a:rPr>
              <a:t>National Professional Development</a:t>
            </a:r>
          </a:p>
          <a:p>
            <a:endParaRPr lang="en-US" dirty="0"/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20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21" name="Picture 20" descr="IM&amp;E 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22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23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31" name="Text Placeholder 30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0" y="3200400"/>
            <a:ext cx="1219200" cy="457200"/>
          </a:xfrm>
        </p:spPr>
        <p:txBody>
          <a:bodyPr anchor="ctr"/>
          <a:lstStyle>
            <a:lvl1pPr algn="ctr">
              <a:buNone/>
              <a:defRPr>
                <a:solidFill>
                  <a:srgbClr val="CC0033"/>
                </a:solidFill>
              </a:defRPr>
            </a:lvl1pPr>
          </a:lstStyle>
          <a:p>
            <a:pPr lvl="0"/>
            <a:r>
              <a:rPr lang="en-US" dirty="0" smtClean="0"/>
              <a:t>Grade</a:t>
            </a:r>
            <a:endParaRPr lang="en-US" dirty="0"/>
          </a:p>
        </p:txBody>
      </p:sp>
      <p:sp>
        <p:nvSpPr>
          <p:cNvPr id="32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A6E8E-13C1-4671-9467-4607DAA854C2}" type="datetime1">
              <a:rPr lang="en-US" smtClean="0"/>
              <a:pPr/>
              <a:t>10/29/2012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7887-88ED-4DC4-9985-06EA4058C26B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3BD0-CC02-4246-8EE0-F4A457B9AA34}" type="datetime1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Author's Name IM&amp;E CCSSM National PD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1DEB-58C3-42E0-BF45-0700635A6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0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0EF4-6EC8-497E-A779-87DDAE076715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F8E29-0485-44AB-BF84-4859FB4E1D1A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11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3" name="Picture 12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4" name="Picture 1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6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DBC2D-46D4-4FA8-8B4B-CA3518ED4D15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7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9" name="Picture 8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0" name="Picture 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8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F0669-05B3-4FBC-8A5D-C71B7A7E0A26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6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8" name="Picture 7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9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7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1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972D6-F716-405F-86C8-165C946A470D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B9CF-F8DF-43A6-87F2-CEB050ED6305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9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1" name="Picture 10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2" name="Picture 11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0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3963-E865-4646-8331-4D3256470C05}" type="datetime1">
              <a:rPr lang="en-US" smtClean="0"/>
              <a:pPr/>
              <a:t>10/29/2012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609600" y="63706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3F46F-CBEE-4EF4-ACF1-45431DCFD992}" type="datetime1">
              <a:rPr lang="en-US" smtClean="0"/>
              <a:pPr/>
              <a:t>10/29/2012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79747" y="6324600"/>
            <a:ext cx="8988053" cy="457200"/>
            <a:chOff x="79747" y="6324600"/>
            <a:chExt cx="8988053" cy="457200"/>
          </a:xfrm>
        </p:grpSpPr>
        <p:grpSp>
          <p:nvGrpSpPr>
            <p:cNvPr id="8" name="Group 19"/>
            <p:cNvGrpSpPr/>
            <p:nvPr userDrawn="1"/>
          </p:nvGrpSpPr>
          <p:grpSpPr>
            <a:xfrm>
              <a:off x="5943600" y="6324600"/>
              <a:ext cx="3124200" cy="457200"/>
              <a:chOff x="5943600" y="6324600"/>
              <a:chExt cx="3124200" cy="457200"/>
            </a:xfrm>
          </p:grpSpPr>
          <p:pic>
            <p:nvPicPr>
              <p:cNvPr id="10" name="Picture 9" descr="IM&amp;E Logo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399187" y="6324600"/>
                <a:ext cx="1668613" cy="457200"/>
              </a:xfrm>
              <a:prstGeom prst="rect">
                <a:avLst/>
              </a:prstGeom>
              <a:noFill/>
            </p:spPr>
          </p:pic>
          <p:pic>
            <p:nvPicPr>
              <p:cNvPr id="11" name="Picture 10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5943600" y="6324600"/>
                <a:ext cx="1234830" cy="45720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3175" cap="sq">
                <a:solidFill>
                  <a:schemeClr val="tx1">
                    <a:lumMod val="85000"/>
                    <a:lumOff val="15000"/>
                  </a:schemeClr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9" name="Picture 3" descr="C:\Users\Andrew Horrigan\Pictures\UA_Block A- AZ_200-281.png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79747" y="6324600"/>
              <a:ext cx="453653" cy="457200"/>
            </a:xfrm>
            <a:prstGeom prst="rect">
              <a:avLst/>
            </a:prstGeom>
            <a:noFill/>
          </p:spPr>
        </p:pic>
      </p:grp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838200" y="63246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Authors' Name(s)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711A5-5321-4724-BDA3-06CF6441090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00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arner.org/courses/learningmath/geometry/session9/part_c/index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Geometry </a:t>
            </a:r>
            <a:endParaRPr lang="en-US" dirty="0"/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Ginny Bohme</a:t>
            </a:r>
          </a:p>
          <a:p>
            <a:r>
              <a:rPr lang="en-US" dirty="0" smtClean="0"/>
              <a:t>Sam Buhler</a:t>
            </a:r>
          </a:p>
          <a:p>
            <a:r>
              <a:rPr lang="en-US" dirty="0" smtClean="0"/>
              <a:t>Linda </a:t>
            </a:r>
            <a:r>
              <a:rPr lang="en-US" dirty="0" err="1" smtClean="0"/>
              <a:t>Mannhardt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Grade 6/7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B9A637E-5FB8-4A3D-9A13-E6251AAD1876}" type="datetime1">
              <a:rPr lang="en-US" smtClean="0"/>
              <a:pPr/>
              <a:t>10/29/2012</a:t>
            </a:fld>
            <a:endParaRPr lang="en-US" dirty="0"/>
          </a:p>
        </p:txBody>
      </p:sp>
      <p:pic>
        <p:nvPicPr>
          <p:cNvPr id="3074" name="Picture 2" descr="http://profile.ak.fbcdn.net/hprofile-ak-snc4/50507_108462786961_7422607_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9697" y="6324600"/>
            <a:ext cx="425303" cy="4572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</p:pic>
      <p:pic>
        <p:nvPicPr>
          <p:cNvPr id="8" name="Picture 2" descr="C:\Users\Andrew Horrigan\Pictures\ae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6324600"/>
            <a:ext cx="1313895" cy="4572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Slicing a Solid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the </a:t>
            </a:r>
            <a:r>
              <a:rPr lang="en-US" dirty="0" smtClean="0"/>
              <a:t>resulting face shape </a:t>
            </a:r>
            <a:r>
              <a:rPr lang="en-US" dirty="0" smtClean="0"/>
              <a:t>that will result from slicing a solid rectangular </a:t>
            </a:r>
            <a:r>
              <a:rPr lang="en-US" dirty="0" smtClean="0"/>
              <a:t>prism:</a:t>
            </a:r>
          </a:p>
          <a:p>
            <a:pPr lvl="1"/>
            <a:r>
              <a:rPr lang="en-US" dirty="0" smtClean="0"/>
              <a:t> parallel to the base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erpendicular to the base</a:t>
            </a:r>
          </a:p>
          <a:p>
            <a:pPr lvl="1"/>
            <a:r>
              <a:rPr lang="en-US" dirty="0" smtClean="0"/>
              <a:t>at an angle through the prism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Explain your thinking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Cube 2"/>
          <p:cNvSpPr/>
          <p:nvPr/>
        </p:nvSpPr>
        <p:spPr>
          <a:xfrm>
            <a:off x="4800600" y="2667000"/>
            <a:ext cx="3429000" cy="5334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7000" y="3516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base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553200" y="33528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697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Possible?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</a:t>
            </a:r>
            <a:r>
              <a:rPr lang="en-US" dirty="0" smtClean="0"/>
              <a:t>could </a:t>
            </a:r>
            <a:r>
              <a:rPr lang="en-US" dirty="0" smtClean="0"/>
              <a:t>you slice a solid rectangular prism to create a triangle?</a:t>
            </a:r>
          </a:p>
          <a:p>
            <a:endParaRPr lang="en-US" dirty="0" smtClean="0"/>
          </a:p>
          <a:p>
            <a:r>
              <a:rPr lang="en-US" dirty="0" smtClean="0"/>
              <a:t>Explain your thinking</a:t>
            </a:r>
          </a:p>
          <a:p>
            <a:endParaRPr lang="en-US" dirty="0" smtClean="0"/>
          </a:p>
          <a:p>
            <a:r>
              <a:rPr lang="en-US" dirty="0" smtClean="0"/>
              <a:t>Could slice a cube to create a rectangle that is not a square?</a:t>
            </a:r>
          </a:p>
          <a:p>
            <a:endParaRPr lang="en-US" dirty="0" smtClean="0"/>
          </a:p>
          <a:p>
            <a:r>
              <a:rPr lang="en-US" dirty="0" smtClean="0"/>
              <a:t>Explain your thinking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4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Explore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it possible to create other polygons from slicing a cube? What are they?</a:t>
            </a:r>
          </a:p>
          <a:p>
            <a:endParaRPr lang="en-US" dirty="0" smtClean="0"/>
          </a:p>
          <a:p>
            <a:r>
              <a:rPr lang="en-US" dirty="0" smtClean="0"/>
              <a:t>Are there any polygons you would not be able to create? How do you know?</a:t>
            </a:r>
          </a:p>
          <a:p>
            <a:endParaRPr lang="en-US" dirty="0" smtClean="0"/>
          </a:p>
          <a:p>
            <a:r>
              <a:rPr lang="en-US" dirty="0" smtClean="0">
                <a:hlinkClick r:id="rId3"/>
              </a:rPr>
              <a:t>www.learner.org/courses/learningmath/geometry/session9/part_c/index.html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sz="1800" dirty="0" smtClean="0">
              <a:solidFill>
                <a:srgbClr val="CC0033"/>
              </a:solidFill>
            </a:endParaRPr>
          </a:p>
          <a:p>
            <a:pPr marL="6858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6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be your next step in the lesson?</a:t>
            </a:r>
          </a:p>
          <a:p>
            <a:endParaRPr lang="en-US" dirty="0" smtClean="0"/>
          </a:p>
          <a:p>
            <a:r>
              <a:rPr lang="en-US" dirty="0" smtClean="0"/>
              <a:t>What tools would you make available to the students?</a:t>
            </a:r>
          </a:p>
          <a:p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93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Which standard(s) in the 7</a:t>
            </a:r>
            <a:r>
              <a:rPr lang="en-US" sz="3600" baseline="30000" dirty="0"/>
              <a:t>th</a:t>
            </a:r>
            <a:r>
              <a:rPr lang="en-US" sz="3600" dirty="0"/>
              <a:t> grade domain of Geometry does this address?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Describe the two-dimensional figures that result from slicing three-dimensional figures, as in plane sections of right rectangular prisms and right rectangular pyramids.</a:t>
            </a:r>
          </a:p>
        </p:txBody>
      </p:sp>
    </p:spTree>
    <p:extLst>
      <p:ext uri="{BB962C8B-B14F-4D97-AF65-F5344CB8AC3E}">
        <p14:creationId xmlns:p14="http://schemas.microsoft.com/office/powerpoint/2010/main" val="215585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3BD0-CC02-4246-8EE0-F4A457B9AA34}" type="datetime1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81DEB-58C3-42E0-BF45-0700635A6BD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Solve real-world and mathematical problems involving area, surface area, and volume.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3886200"/>
            <a:ext cx="9906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be 5"/>
          <p:cNvSpPr/>
          <p:nvPr/>
        </p:nvSpPr>
        <p:spPr>
          <a:xfrm>
            <a:off x="5181600" y="4191000"/>
            <a:ext cx="1905000" cy="10668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2362200" y="4191000"/>
            <a:ext cx="1219200" cy="16764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6.G.1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of right triangles, other triangles, special quadrilaterals, and polygons by composing into rectangles or decomposing into triangles and other shapes; apply these techniques in the context of solving real-world and mathematical problems.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6.G.3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 polygons in the coordinate plane given coordinates for the vertices; use coordinates to find the length of a side joining points with the same first coordinate or the same second coordinate. Apply these techniques in the context of solving real-world and mathematical problems.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Pause and Reflect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with your elbow partner</a:t>
            </a:r>
          </a:p>
          <a:p>
            <a:endParaRPr lang="en-US" dirty="0" smtClean="0"/>
          </a:p>
          <a:p>
            <a:r>
              <a:rPr lang="en-US" dirty="0" smtClean="0"/>
              <a:t>What do you think the standard is expecting of students?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Explore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the task on your own for 2-3 minutes</a:t>
            </a:r>
          </a:p>
          <a:p>
            <a:endParaRPr lang="en-US" dirty="0" smtClean="0"/>
          </a:p>
          <a:p>
            <a:r>
              <a:rPr lang="en-US" dirty="0" smtClean="0"/>
              <a:t>Compare with your table mates</a:t>
            </a:r>
          </a:p>
          <a:p>
            <a:endParaRPr lang="en-US" dirty="0" smtClean="0"/>
          </a:p>
          <a:p>
            <a:r>
              <a:rPr lang="en-US" dirty="0" smtClean="0"/>
              <a:t>On the chart paper record your group’s solution and thinking</a:t>
            </a:r>
          </a:p>
          <a:p>
            <a:endParaRPr lang="en-US" dirty="0" smtClean="0"/>
          </a:p>
          <a:p>
            <a:r>
              <a:rPr lang="en-US" dirty="0" smtClean="0"/>
              <a:t>Be ready to present your solution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Pause and Reflect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skills were necessary to complete the task?</a:t>
            </a:r>
          </a:p>
          <a:p>
            <a:endParaRPr lang="en-US" dirty="0" smtClean="0"/>
          </a:p>
          <a:p>
            <a:r>
              <a:rPr lang="en-US" dirty="0" smtClean="0"/>
              <a:t>How did the various solutions relate to one another?</a:t>
            </a:r>
          </a:p>
          <a:p>
            <a:endParaRPr lang="en-US" dirty="0" smtClean="0"/>
          </a:p>
          <a:p>
            <a:r>
              <a:rPr lang="en-US" dirty="0" smtClean="0"/>
              <a:t>How did the task address the standards?</a:t>
            </a:r>
          </a:p>
          <a:p>
            <a:endParaRPr lang="en-US" dirty="0" smtClean="0"/>
          </a:p>
          <a:p>
            <a:r>
              <a:rPr lang="en-US" dirty="0" smtClean="0"/>
              <a:t>Which mathematical practices were evident?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 can address more than one standard in a domain or from multiple domains.</a:t>
            </a:r>
          </a:p>
          <a:p>
            <a:endParaRPr lang="en-US" dirty="0" smtClean="0"/>
          </a:p>
          <a:p>
            <a:r>
              <a:rPr lang="en-US" dirty="0" smtClean="0"/>
              <a:t>Task should allow for multiple entry points.</a:t>
            </a:r>
          </a:p>
          <a:p>
            <a:endParaRPr lang="en-US" dirty="0" smtClean="0"/>
          </a:p>
          <a:p>
            <a:r>
              <a:rPr lang="en-US" dirty="0" smtClean="0"/>
              <a:t>Pay attention to the mathematical practices in the student’s work.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4BBF-EC93-4811-A5E6-A168BFA5AD58}" type="datetime1">
              <a:rPr lang="en-US" smtClean="0"/>
              <a:pPr/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Authors' Name(s)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711A5-5321-4724-BDA3-06CF6441090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7 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Geometry</a:t>
            </a:r>
          </a:p>
          <a:p>
            <a:pPr lvl="1"/>
            <a:r>
              <a:rPr lang="en-US" dirty="0"/>
              <a:t>Draw, construct, and describe geometrical figures and describe the relationships between them. </a:t>
            </a:r>
          </a:p>
        </p:txBody>
      </p:sp>
      <p:sp>
        <p:nvSpPr>
          <p:cNvPr id="7" name="Cube 6"/>
          <p:cNvSpPr/>
          <p:nvPr/>
        </p:nvSpPr>
        <p:spPr>
          <a:xfrm>
            <a:off x="3657600" y="3657600"/>
            <a:ext cx="1219200" cy="20574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ube 7"/>
          <p:cNvSpPr/>
          <p:nvPr/>
        </p:nvSpPr>
        <p:spPr>
          <a:xfrm>
            <a:off x="1219200" y="3200400"/>
            <a:ext cx="838200" cy="838200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33600" y="35052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4419600"/>
            <a:ext cx="1569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Rectangular </a:t>
            </a:r>
          </a:p>
          <a:p>
            <a:r>
              <a:rPr lang="en-US" dirty="0" smtClean="0"/>
              <a:t>Prism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66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CSSM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712</Words>
  <Application>Microsoft Office PowerPoint</Application>
  <PresentationFormat>On-screen Show (4:3)</PresentationFormat>
  <Paragraphs>123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Geometry </vt:lpstr>
      <vt:lpstr>Grade 6</vt:lpstr>
      <vt:lpstr>6.G.1</vt:lpstr>
      <vt:lpstr>6.G.3</vt:lpstr>
      <vt:lpstr>Pause and Reflect</vt:lpstr>
      <vt:lpstr>Let’s Explore</vt:lpstr>
      <vt:lpstr>Pause and Reflect</vt:lpstr>
      <vt:lpstr>Considerations</vt:lpstr>
      <vt:lpstr>Grade 7  </vt:lpstr>
      <vt:lpstr>Slicing a Solid</vt:lpstr>
      <vt:lpstr>What’s Possible?</vt:lpstr>
      <vt:lpstr>Time to Explore</vt:lpstr>
      <vt:lpstr>Classroom Implementation</vt:lpstr>
      <vt:lpstr>Which standard(s) in the 7th grade domain of Geometry does this address? 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Domain/Session Title</dc:title>
  <dc:creator>Andrew Horrigan</dc:creator>
  <cp:lastModifiedBy>install</cp:lastModifiedBy>
  <cp:revision>35</cp:revision>
  <dcterms:created xsi:type="dcterms:W3CDTF">2012-03-07T16:46:07Z</dcterms:created>
  <dcterms:modified xsi:type="dcterms:W3CDTF">2012-10-29T15:16:39Z</dcterms:modified>
</cp:coreProperties>
</file>